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0" r:id="rId2"/>
    <p:sldId id="265" r:id="rId3"/>
    <p:sldId id="287" r:id="rId4"/>
    <p:sldId id="267" r:id="rId5"/>
    <p:sldId id="297" r:id="rId6"/>
    <p:sldId id="274" r:id="rId7"/>
    <p:sldId id="268" r:id="rId8"/>
    <p:sldId id="289" r:id="rId9"/>
    <p:sldId id="275"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1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6C2C8-85CD-4BB7-814D-B4199E21CCC5}" type="datetimeFigureOut">
              <a:rPr lang="en-US" smtClean="0"/>
              <a:t>2/27/2015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F0267-F627-4AFB-BC38-91BD708F0263}" type="slidenum">
              <a:rPr lang="en-US" smtClean="0"/>
              <a:t>‹#›</a:t>
            </a:fld>
            <a:endParaRPr lang="en-US"/>
          </a:p>
        </p:txBody>
      </p:sp>
    </p:spTree>
    <p:extLst>
      <p:ext uri="{BB962C8B-B14F-4D97-AF65-F5344CB8AC3E}">
        <p14:creationId xmlns:p14="http://schemas.microsoft.com/office/powerpoint/2010/main" val="40161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13AC26-0E20-4632-B6E3-97EA2F266BBF}"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3AC26-0E20-4632-B6E3-97EA2F266BBF}"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3AC26-0E20-4632-B6E3-97EA2F266BBF}"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13AC26-0E20-4632-B6E3-97EA2F266BBF}"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413AC26-0E20-4632-B6E3-97EA2F266BBF}"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13AC26-0E20-4632-B6E3-97EA2F266BBF}" type="datetimeFigureOut">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C176-DD9E-4FA3-B66F-79C4E37B3CC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13AC26-0E20-4632-B6E3-97EA2F266BBF}" type="datetimeFigureOut">
              <a:rPr lang="en-US" smtClean="0"/>
              <a:pPr/>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13AC26-0E20-4632-B6E3-97EA2F266BBF}" type="datetimeFigureOut">
              <a:rPr lang="en-US" smtClean="0"/>
              <a:pPr/>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3AC26-0E20-4632-B6E3-97EA2F266BBF}" type="datetimeFigureOut">
              <a:rPr lang="en-US" smtClean="0"/>
              <a:pPr/>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413AC26-0E20-4632-B6E3-97EA2F266BBF}" type="datetimeFigureOut">
              <a:rPr lang="en-US" smtClean="0"/>
              <a:pPr/>
              <a:t>2/27/2015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79EC176-DD9E-4FA3-B66F-79C4E37B3CC9}" type="slidenum">
              <a:rPr lang="en-US" smtClean="0"/>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3AC26-0E20-4632-B6E3-97EA2F266BBF}" type="datetimeFigureOut">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C176-DD9E-4FA3-B66F-79C4E37B3CC9}" type="slidenum">
              <a:rPr lang="en-US" smtClean="0"/>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413AC26-0E20-4632-B6E3-97EA2F266BBF}" type="datetimeFigureOut">
              <a:rPr lang="en-US" smtClean="0"/>
              <a:pPr/>
              <a:t>2/27/2015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79EC176-DD9E-4FA3-B66F-79C4E37B3CC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66800" y="1600200"/>
            <a:ext cx="7239000"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r>
              <a:rPr lang="en-US" sz="3200" dirty="0">
                <a:latin typeface="Calibri" pitchFamily="34" charset="0"/>
                <a:cs typeface="Calibri" pitchFamily="34" charset="0"/>
              </a:rPr>
              <a:t>F</a:t>
            </a:r>
            <a:r>
              <a:rPr lang="en-US" sz="3200" dirty="0" smtClean="0">
                <a:latin typeface="Calibri" pitchFamily="34" charset="0"/>
                <a:cs typeface="Calibri" pitchFamily="34" charset="0"/>
              </a:rPr>
              <a:t>ocus on </a:t>
            </a:r>
            <a:r>
              <a:rPr lang="en-US" sz="3200" dirty="0" smtClean="0">
                <a:latin typeface="SF Slapstick Comic" panose="00000400000000000000" pitchFamily="2" charset="0"/>
                <a:cs typeface="Calibri" pitchFamily="34" charset="0"/>
              </a:rPr>
              <a:t>rhetorical context</a:t>
            </a:r>
          </a:p>
          <a:p>
            <a:pPr marL="914400" lvl="1" indent="-457200">
              <a:buFont typeface="Arial" pitchFamily="34" charset="0"/>
              <a:buChar char="•"/>
            </a:pPr>
            <a:r>
              <a:rPr lang="en-US" sz="2600" dirty="0">
                <a:latin typeface="Calibri" pitchFamily="34" charset="0"/>
                <a:cs typeface="Calibri" pitchFamily="34" charset="0"/>
              </a:rPr>
              <a:t>P</a:t>
            </a:r>
            <a:r>
              <a:rPr lang="en-US" sz="2600" dirty="0" smtClean="0">
                <a:latin typeface="Calibri" pitchFamily="34" charset="0"/>
                <a:cs typeface="Calibri" pitchFamily="34" charset="0"/>
              </a:rPr>
              <a:t>rove to your reader that you fully understand Lincoln’s purpose in relation to the state of the nation at the time the address was delivered.</a:t>
            </a:r>
          </a:p>
          <a:p>
            <a:pPr marL="914400" lvl="1" indent="-457200">
              <a:buFont typeface="Arial" pitchFamily="34" charset="0"/>
              <a:buChar char="•"/>
            </a:pPr>
            <a:r>
              <a:rPr lang="en-US" sz="2600" dirty="0" smtClean="0">
                <a:latin typeface="Calibri" pitchFamily="34" charset="0"/>
                <a:cs typeface="Calibri" pitchFamily="34" charset="0"/>
              </a:rPr>
              <a:t>Prove to your reader that you have a strong command of language.</a:t>
            </a: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Introduction</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827495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676400" y="2217563"/>
            <a:ext cx="5791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Focus on the forest</a:t>
            </a:r>
          </a:p>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Develop a </a:t>
            </a:r>
            <a:r>
              <a:rPr lang="en-US" sz="2800" dirty="0" smtClean="0">
                <a:effectLst>
                  <a:outerShdw blurRad="38100" dist="38100" dir="2700000" algn="tl">
                    <a:srgbClr val="000000">
                      <a:alpha val="43137"/>
                    </a:srgbClr>
                  </a:outerShdw>
                </a:effectLst>
                <a:latin typeface="Calibri" pitchFamily="34" charset="0"/>
                <a:cs typeface="Calibri" pitchFamily="34" charset="0"/>
              </a:rPr>
              <a:t>“thought-bomb”</a:t>
            </a:r>
            <a:endParaRPr lang="en-US" sz="2800" dirty="0">
              <a:effectLst>
                <a:outerShdw blurRad="38100" dist="38100" dir="2700000" algn="tl">
                  <a:srgbClr val="000000">
                    <a:alpha val="43137"/>
                  </a:srgbClr>
                </a:outerShdw>
              </a:effectLst>
              <a:latin typeface="Calibri" pitchFamily="34" charset="0"/>
              <a:cs typeface="Calibri" pitchFamily="34" charset="0"/>
            </a:endParaRP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Conclusion</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55885475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162050" y="1676400"/>
            <a:ext cx="68199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thesis should focus on specific rhetorical strategies</a:t>
            </a:r>
          </a:p>
          <a:p>
            <a:pPr marL="914400" lvl="1" indent="-457200">
              <a:buFont typeface="Arial" pitchFamily="34" charset="0"/>
              <a:buChar char="•"/>
            </a:pPr>
            <a:r>
              <a:rPr lang="en-US" sz="2800" dirty="0">
                <a:effectLst>
                  <a:outerShdw blurRad="38100" dist="38100" dir="2700000" algn="tl">
                    <a:srgbClr val="000000">
                      <a:alpha val="43137"/>
                    </a:srgbClr>
                  </a:outerShdw>
                </a:effectLst>
                <a:latin typeface="Calibri" pitchFamily="34" charset="0"/>
                <a:cs typeface="Calibri" pitchFamily="34" charset="0"/>
              </a:rPr>
              <a:t>qualify diction and </a:t>
            </a:r>
            <a:r>
              <a:rPr lang="en-US" sz="2800" dirty="0" smtClean="0">
                <a:effectLst>
                  <a:outerShdw blurRad="38100" dist="38100" dir="2700000" algn="tl">
                    <a:srgbClr val="000000">
                      <a:alpha val="43137"/>
                    </a:srgbClr>
                  </a:outerShdw>
                </a:effectLst>
                <a:latin typeface="Calibri" pitchFamily="34" charset="0"/>
                <a:cs typeface="Calibri" pitchFamily="34" charset="0"/>
              </a:rPr>
              <a:t>tone</a:t>
            </a:r>
          </a:p>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do not use “ethos”, “pathos”, or “logos”</a:t>
            </a:r>
          </a:p>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do not use the phrase “rhetorical strategies”</a:t>
            </a:r>
          </a:p>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focus on purpose (“in order to” clause)</a:t>
            </a:r>
          </a:p>
          <a:p>
            <a:pPr marL="914400" lvl="1" indent="-457200">
              <a:buFont typeface="Arial" pitchFamily="34" charset="0"/>
              <a:buChar char="•"/>
            </a:pPr>
            <a:endParaRPr lang="en-US" sz="2800" dirty="0">
              <a:effectLst>
                <a:outerShdw blurRad="38100" dist="38100" dir="2700000" algn="tl">
                  <a:srgbClr val="000000">
                    <a:alpha val="43137"/>
                  </a:srgbClr>
                </a:outerShdw>
              </a:effectLst>
              <a:latin typeface="Calibri" pitchFamily="34" charset="0"/>
              <a:cs typeface="Calibri" pitchFamily="34" charset="0"/>
            </a:endParaRP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Thesis</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2489534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052">
                                            <p:txEl>
                                              <p:pRg st="3" end="3"/>
                                            </p:txEl>
                                          </p:spTgt>
                                        </p:tgtEl>
                                        <p:attrNameLst>
                                          <p:attrName>style.visibility</p:attrName>
                                        </p:attrNameLst>
                                      </p:cBhvr>
                                      <p:to>
                                        <p:strVal val="visible"/>
                                      </p:to>
                                    </p:set>
                                    <p:anim calcmode="lin" valueType="num">
                                      <p:cBhvr>
                                        <p:cTn id="28" dur="500" fill="hold"/>
                                        <p:tgtEl>
                                          <p:spTgt spid="205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05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05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052">
                                            <p:txEl>
                                              <p:pRg st="4" end="4"/>
                                            </p:txEl>
                                          </p:spTgt>
                                        </p:tgtEl>
                                        <p:attrNameLst>
                                          <p:attrName>style.visibility</p:attrName>
                                        </p:attrNameLst>
                                      </p:cBhvr>
                                      <p:to>
                                        <p:strVal val="visible"/>
                                      </p:to>
                                    </p:set>
                                    <p:anim calcmode="lin" valueType="num">
                                      <p:cBhvr>
                                        <p:cTn id="35" dur="500" fill="hold"/>
                                        <p:tgtEl>
                                          <p:spTgt spid="205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05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Thesis</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p:cNvSpPr txBox="1"/>
          <p:nvPr/>
        </p:nvSpPr>
        <p:spPr>
          <a:xfrm>
            <a:off x="685800" y="1447800"/>
            <a:ext cx="8001000" cy="3816429"/>
          </a:xfrm>
          <a:prstGeom prst="rect">
            <a:avLst/>
          </a:prstGeom>
          <a:noFill/>
        </p:spPr>
        <p:txBody>
          <a:bodyPr wrap="square" rtlCol="0">
            <a:spAutoFit/>
          </a:bodyPr>
          <a:lstStyle/>
          <a:p>
            <a:r>
              <a:rPr lang="en-US" sz="2200" dirty="0">
                <a:latin typeface="Calibri" panose="020F0502020204030204" pitchFamily="34" charset="0"/>
                <a:cs typeface="Calibri" panose="020F0502020204030204" pitchFamily="34" charset="0"/>
              </a:rPr>
              <a:t>“In his address, not only does Lincoln’s diction display his lack of bias which enhances his credibility, but he also utilizes parallel structure and biblical allusions to emphasize the fact that whether his audience members were northern citizens or southern citizens, they were one nation</a:t>
            </a:r>
            <a:r>
              <a:rPr lang="en-US" sz="2200" dirty="0" smtClean="0">
                <a:latin typeface="Calibri" panose="020F0502020204030204" pitchFamily="34" charset="0"/>
                <a:cs typeface="Calibri" panose="020F0502020204030204" pitchFamily="34" charset="0"/>
              </a:rPr>
              <a:t>.”</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“With the purpose of ensuring a time of reconstruction, Lincoln skillfully manipulates syntax in order to emphasize the long trialing war and allusion to biblical references to connect the nation on a spiritual level in his address to the Northern part of the nation.”</a:t>
            </a: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895343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66800" y="2149606"/>
            <a:ext cx="3238500" cy="1569660"/>
          </a:xfrm>
          <a:prstGeom prst="rect">
            <a:avLst/>
          </a:prstGeom>
          <a:solidFill>
            <a:schemeClr val="accent2"/>
          </a:solidFill>
          <a:ln>
            <a:solidFill>
              <a:schemeClr val="accent2">
                <a:lumMod val="20000"/>
                <a:lumOff val="80000"/>
              </a:schemeClr>
            </a:solidFill>
          </a:ln>
          <a:effectLst/>
          <a:extLst/>
        </p:spPr>
        <p:txBody>
          <a:bodyPr wrap="square">
            <a:spAutoFit/>
          </a:bodyPr>
          <a:lstStyle/>
          <a:p>
            <a:pPr marL="914400" lvl="1" indent="-457200">
              <a:buFont typeface="Arial" pitchFamily="34" charset="0"/>
              <a:buChar char="•"/>
            </a:pPr>
            <a:r>
              <a:rPr lang="en-US" sz="3200" dirty="0" smtClean="0">
                <a:effectLst>
                  <a:outerShdw blurRad="38100" dist="38100" dir="2700000" algn="tl">
                    <a:srgbClr val="000000">
                      <a:alpha val="43137"/>
                    </a:srgbClr>
                  </a:outerShdw>
                </a:effectLst>
                <a:latin typeface="Calibri" pitchFamily="34" charset="0"/>
                <a:cs typeface="Calibri" pitchFamily="34" charset="0"/>
              </a:rPr>
              <a:t>Claim</a:t>
            </a:r>
          </a:p>
          <a:p>
            <a:pPr marL="914400" lvl="1" indent="-457200">
              <a:buFont typeface="Arial" pitchFamily="34" charset="0"/>
              <a:buChar char="•"/>
            </a:pPr>
            <a:r>
              <a:rPr lang="en-US" sz="3200" dirty="0" smtClean="0">
                <a:effectLst>
                  <a:outerShdw blurRad="38100" dist="38100" dir="2700000" algn="tl">
                    <a:srgbClr val="000000">
                      <a:alpha val="43137"/>
                    </a:srgbClr>
                  </a:outerShdw>
                </a:effectLst>
                <a:latin typeface="Calibri" pitchFamily="34" charset="0"/>
                <a:cs typeface="Calibri" pitchFamily="34" charset="0"/>
              </a:rPr>
              <a:t>Data </a:t>
            </a:r>
          </a:p>
          <a:p>
            <a:pPr marL="914400" lvl="1" indent="-457200">
              <a:buFont typeface="Arial" pitchFamily="34" charset="0"/>
              <a:buChar char="•"/>
            </a:pPr>
            <a:r>
              <a:rPr lang="en-US" sz="3200" dirty="0" smtClean="0">
                <a:effectLst>
                  <a:outerShdw blurRad="38100" dist="38100" dir="2700000" algn="tl">
                    <a:srgbClr val="000000">
                      <a:alpha val="43137"/>
                    </a:srgbClr>
                  </a:outerShdw>
                </a:effectLst>
                <a:latin typeface="Calibri" pitchFamily="34" charset="0"/>
                <a:cs typeface="Calibri" pitchFamily="34" charset="0"/>
              </a:rPr>
              <a:t>Warrant</a:t>
            </a:r>
            <a:endParaRPr lang="en-US" sz="3200" dirty="0">
              <a:effectLst>
                <a:outerShdw blurRad="38100" dist="38100" dir="2700000" algn="tl">
                  <a:srgbClr val="000000">
                    <a:alpha val="43137"/>
                  </a:srgbClr>
                </a:outerShdw>
              </a:effectLst>
              <a:latin typeface="Calibri" pitchFamily="34" charset="0"/>
              <a:cs typeface="Calibri" pitchFamily="34" charset="0"/>
            </a:endParaRP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Body Paragraphs</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
        <p:nvSpPr>
          <p:cNvPr id="5" name="Text Box 4"/>
          <p:cNvSpPr txBox="1">
            <a:spLocks noChangeArrowheads="1"/>
          </p:cNvSpPr>
          <p:nvPr/>
        </p:nvSpPr>
        <p:spPr bwMode="auto">
          <a:xfrm>
            <a:off x="4800600" y="2149606"/>
            <a:ext cx="3238500" cy="1569660"/>
          </a:xfrm>
          <a:prstGeom prst="rect">
            <a:avLst/>
          </a:prstGeom>
          <a:solidFill>
            <a:schemeClr val="accent3">
              <a:lumMod val="75000"/>
            </a:schemeClr>
          </a:solidFill>
          <a:ln>
            <a:solidFill>
              <a:schemeClr val="accent3">
                <a:lumMod val="40000"/>
                <a:lumOff val="60000"/>
              </a:schemeClr>
            </a:solidFill>
          </a:ln>
          <a:effectLst/>
          <a:extLst/>
        </p:spPr>
        <p:txBody>
          <a:bodyPr wrap="square">
            <a:spAutoFit/>
          </a:bodyPr>
          <a:lstStyle/>
          <a:p>
            <a:pPr marL="914400" lvl="1" indent="-457200">
              <a:buFont typeface="Arial" pitchFamily="34" charset="0"/>
              <a:buChar char="•"/>
            </a:pPr>
            <a:r>
              <a:rPr lang="en-US" sz="3200" dirty="0" smtClean="0">
                <a:effectLst>
                  <a:outerShdw blurRad="38100" dist="38100" dir="2700000" algn="tl">
                    <a:srgbClr val="000000">
                      <a:alpha val="43137"/>
                    </a:srgbClr>
                  </a:outerShdw>
                </a:effectLst>
                <a:latin typeface="Calibri" pitchFamily="34" charset="0"/>
                <a:cs typeface="Calibri" pitchFamily="34" charset="0"/>
              </a:rPr>
              <a:t>Focus</a:t>
            </a:r>
          </a:p>
          <a:p>
            <a:pPr marL="914400" lvl="1" indent="-457200">
              <a:buFont typeface="Arial" pitchFamily="34" charset="0"/>
              <a:buChar char="•"/>
            </a:pPr>
            <a:r>
              <a:rPr lang="en-US" sz="3200" dirty="0" smtClean="0">
                <a:effectLst>
                  <a:outerShdw blurRad="38100" dist="38100" dir="2700000" algn="tl">
                    <a:srgbClr val="000000">
                      <a:alpha val="43137"/>
                    </a:srgbClr>
                  </a:outerShdw>
                </a:effectLst>
                <a:latin typeface="Calibri" pitchFamily="34" charset="0"/>
                <a:cs typeface="Calibri" pitchFamily="34" charset="0"/>
              </a:rPr>
              <a:t>Evidence</a:t>
            </a:r>
          </a:p>
          <a:p>
            <a:pPr marL="914400" lvl="1" indent="-457200">
              <a:buFont typeface="Arial" pitchFamily="34" charset="0"/>
              <a:buChar char="•"/>
            </a:pPr>
            <a:r>
              <a:rPr lang="en-US" sz="3200" dirty="0" smtClean="0">
                <a:effectLst>
                  <a:outerShdw blurRad="38100" dist="38100" dir="2700000" algn="tl">
                    <a:srgbClr val="000000">
                      <a:alpha val="43137"/>
                    </a:srgbClr>
                  </a:outerShdw>
                </a:effectLst>
                <a:latin typeface="Calibri" pitchFamily="34" charset="0"/>
                <a:cs typeface="Calibri" pitchFamily="34" charset="0"/>
              </a:rPr>
              <a:t>Analysis</a:t>
            </a:r>
            <a:endParaRPr lang="en-US" sz="3200"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2238259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p:cTn id="2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p:cTn id="3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 calcmode="lin" valueType="num">
                                      <p:cBhvr>
                                        <p:cTn id="4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838200" y="1371600"/>
            <a:ext cx="7239000" cy="432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914400" lvl="1" indent="-457200">
              <a:buFont typeface="Arial" pitchFamily="34" charset="0"/>
              <a:buChar char="•"/>
            </a:pPr>
            <a:r>
              <a:rPr lang="en-US" sz="2500" dirty="0">
                <a:effectLst>
                  <a:outerShdw blurRad="38100" dist="38100" dir="2700000" algn="tl">
                    <a:srgbClr val="000000">
                      <a:alpha val="43137"/>
                    </a:srgbClr>
                  </a:outerShdw>
                </a:effectLst>
                <a:latin typeface="Calibri" pitchFamily="34" charset="0"/>
                <a:cs typeface="Calibri" pitchFamily="34" charset="0"/>
              </a:rPr>
              <a:t>topic sentences should focus on one </a:t>
            </a:r>
            <a:r>
              <a:rPr lang="en-US" sz="2500" dirty="0" smtClean="0">
                <a:effectLst>
                  <a:outerShdw blurRad="38100" dist="38100" dir="2700000" algn="tl">
                    <a:srgbClr val="000000">
                      <a:alpha val="43137"/>
                    </a:srgbClr>
                  </a:outerShdw>
                </a:effectLst>
                <a:latin typeface="Calibri" pitchFamily="34" charset="0"/>
                <a:cs typeface="Calibri" pitchFamily="34" charset="0"/>
              </a:rPr>
              <a:t>key rhetorical strategy</a:t>
            </a:r>
          </a:p>
          <a:p>
            <a:pPr marL="914400" lvl="1" indent="-457200">
              <a:buFont typeface="Arial" pitchFamily="34" charset="0"/>
              <a:buChar char="•"/>
            </a:pPr>
            <a:r>
              <a:rPr lang="en-US" sz="2500" dirty="0" smtClean="0">
                <a:effectLst>
                  <a:outerShdw blurRad="38100" dist="38100" dir="2700000" algn="tl">
                    <a:srgbClr val="000000">
                      <a:alpha val="43137"/>
                    </a:srgbClr>
                  </a:outerShdw>
                </a:effectLst>
                <a:latin typeface="Calibri" pitchFamily="34" charset="0"/>
                <a:cs typeface="Calibri" pitchFamily="34" charset="0"/>
              </a:rPr>
              <a:t>any </a:t>
            </a:r>
            <a:r>
              <a:rPr lang="en-US" sz="2500" dirty="0">
                <a:effectLst>
                  <a:outerShdw blurRad="38100" dist="38100" dir="2700000" algn="tl">
                    <a:srgbClr val="000000">
                      <a:alpha val="43137"/>
                    </a:srgbClr>
                  </a:outerShdw>
                </a:effectLst>
                <a:latin typeface="Calibri" pitchFamily="34" charset="0"/>
                <a:cs typeface="Calibri" pitchFamily="34" charset="0"/>
              </a:rPr>
              <a:t>body paragraph after the first one should contain a </a:t>
            </a:r>
            <a:r>
              <a:rPr lang="en-US" sz="2500" dirty="0" smtClean="0">
                <a:effectLst>
                  <a:outerShdw blurRad="38100" dist="38100" dir="2700000" algn="tl">
                    <a:srgbClr val="000000">
                      <a:alpha val="43137"/>
                    </a:srgbClr>
                  </a:outerShdw>
                </a:effectLst>
                <a:latin typeface="Calibri" pitchFamily="34" charset="0"/>
                <a:cs typeface="Calibri" pitchFamily="34" charset="0"/>
              </a:rPr>
              <a:t>transition</a:t>
            </a:r>
          </a:p>
          <a:p>
            <a:pPr marL="914400" lvl="1" indent="-457200">
              <a:buFont typeface="Arial" pitchFamily="34" charset="0"/>
              <a:buChar char="•"/>
            </a:pPr>
            <a:r>
              <a:rPr lang="en-US" sz="2500" dirty="0" smtClean="0">
                <a:effectLst>
                  <a:outerShdw blurRad="38100" dist="38100" dir="2700000" algn="tl">
                    <a:srgbClr val="000000">
                      <a:alpha val="43137"/>
                    </a:srgbClr>
                  </a:outerShdw>
                </a:effectLst>
                <a:latin typeface="Calibri" pitchFamily="34" charset="0"/>
                <a:cs typeface="Calibri" pitchFamily="34" charset="0"/>
              </a:rPr>
              <a:t>Use textual evidence in the form of direct quotes to support each claim</a:t>
            </a:r>
          </a:p>
          <a:p>
            <a:pPr marL="914400" lvl="1" indent="-457200">
              <a:buFont typeface="Arial" pitchFamily="34" charset="0"/>
              <a:buChar char="•"/>
            </a:pPr>
            <a:r>
              <a:rPr lang="en-US" sz="2500" dirty="0" smtClean="0">
                <a:effectLst>
                  <a:outerShdw blurRad="38100" dist="38100" dir="2700000" algn="tl">
                    <a:srgbClr val="000000">
                      <a:alpha val="43137"/>
                    </a:srgbClr>
                  </a:outerShdw>
                </a:effectLst>
                <a:latin typeface="Calibri" pitchFamily="34" charset="0"/>
                <a:cs typeface="Calibri" pitchFamily="34" charset="0"/>
              </a:rPr>
              <a:t>Don’t feel the need to use entire sentences as your evidence</a:t>
            </a:r>
          </a:p>
          <a:p>
            <a:pPr marL="914400" lvl="1" indent="-457200">
              <a:buFont typeface="Arial" pitchFamily="34" charset="0"/>
              <a:buChar char="•"/>
            </a:pPr>
            <a:r>
              <a:rPr lang="en-US" sz="2500" dirty="0" smtClean="0">
                <a:effectLst>
                  <a:outerShdw blurRad="38100" dist="38100" dir="2700000" algn="tl">
                    <a:srgbClr val="000000">
                      <a:alpha val="43137"/>
                    </a:srgbClr>
                  </a:outerShdw>
                </a:effectLst>
                <a:latin typeface="Calibri" pitchFamily="34" charset="0"/>
                <a:cs typeface="Calibri" pitchFamily="34" charset="0"/>
              </a:rPr>
              <a:t>Make sure that analysis far outweighs support</a:t>
            </a:r>
          </a:p>
          <a:p>
            <a:pPr lvl="1"/>
            <a:endParaRPr lang="en-US" sz="2500" dirty="0" smtClean="0">
              <a:effectLst>
                <a:outerShdw blurRad="38100" dist="38100" dir="2700000" algn="tl">
                  <a:srgbClr val="000000">
                    <a:alpha val="43137"/>
                  </a:srgbClr>
                </a:outerShdw>
              </a:effectLst>
              <a:latin typeface="Calibri" pitchFamily="34" charset="0"/>
              <a:cs typeface="Calibri" pitchFamily="34" charset="0"/>
            </a:endParaRPr>
          </a:p>
          <a:p>
            <a:pPr marL="914400" lvl="1" indent="-457200">
              <a:buFont typeface="Arial" pitchFamily="34" charset="0"/>
              <a:buChar char="•"/>
            </a:pPr>
            <a:endParaRPr lang="en-US" sz="2500" dirty="0">
              <a:effectLst>
                <a:outerShdw blurRad="38100" dist="38100" dir="2700000" algn="tl">
                  <a:srgbClr val="000000">
                    <a:alpha val="43137"/>
                  </a:srgbClr>
                </a:outerShdw>
              </a:effectLst>
              <a:latin typeface="Calibri" pitchFamily="34" charset="0"/>
              <a:cs typeface="Calibri" pitchFamily="34" charset="0"/>
            </a:endParaRP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Body Paragraphs</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0227433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052">
                                            <p:txEl>
                                              <p:pRg st="3" end="3"/>
                                            </p:txEl>
                                          </p:spTgt>
                                        </p:tgtEl>
                                        <p:attrNameLst>
                                          <p:attrName>style.visibility</p:attrName>
                                        </p:attrNameLst>
                                      </p:cBhvr>
                                      <p:to>
                                        <p:strVal val="visible"/>
                                      </p:to>
                                    </p:set>
                                    <p:anim calcmode="lin" valueType="num">
                                      <p:cBhvr>
                                        <p:cTn id="28" dur="500" fill="hold"/>
                                        <p:tgtEl>
                                          <p:spTgt spid="205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05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05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052">
                                            <p:txEl>
                                              <p:pRg st="4" end="4"/>
                                            </p:txEl>
                                          </p:spTgt>
                                        </p:tgtEl>
                                        <p:attrNameLst>
                                          <p:attrName>style.visibility</p:attrName>
                                        </p:attrNameLst>
                                      </p:cBhvr>
                                      <p:to>
                                        <p:strVal val="visible"/>
                                      </p:to>
                                    </p:set>
                                    <p:anim calcmode="lin" valueType="num">
                                      <p:cBhvr>
                                        <p:cTn id="35" dur="500" fill="hold"/>
                                        <p:tgtEl>
                                          <p:spTgt spid="205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05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Transitions</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p:cNvSpPr txBox="1"/>
          <p:nvPr/>
        </p:nvSpPr>
        <p:spPr>
          <a:xfrm>
            <a:off x="838200" y="1905000"/>
            <a:ext cx="7467600" cy="1938992"/>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“Though Lincoln’s minimal use of ‘I’ helped to remove his own political controversy from the equation of reconciliation, it was his use of biblical allusion that gave him </a:t>
            </a: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authority to speak so broadly and boldly to the entire nation</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108159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72470" y="1447800"/>
            <a:ext cx="839906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a:latin typeface="Calibri" panose="020F0502020204030204" pitchFamily="34" charset="0"/>
                <a:cs typeface="Calibri" panose="020F0502020204030204" pitchFamily="34" charset="0"/>
              </a:rPr>
              <a:t>“He identifies the problem, but he does not linger on pointing out blame or accusing his people of destroying the nation</a:t>
            </a:r>
            <a:r>
              <a:rPr lang="en-US" sz="2200" dirty="0" smtClean="0">
                <a:latin typeface="Calibri" panose="020F0502020204030204" pitchFamily="34" charset="0"/>
                <a:cs typeface="Calibri" panose="020F0502020204030204" pitchFamily="34" charset="0"/>
              </a:rPr>
              <a:t>.”</a:t>
            </a:r>
          </a:p>
          <a:p>
            <a:r>
              <a:rPr lang="en-US" sz="2200" dirty="0">
                <a:latin typeface="Calibri" panose="020F0502020204030204" pitchFamily="34" charset="0"/>
                <a:cs typeface="Calibri" panose="020F0502020204030204" pitchFamily="34" charset="0"/>
              </a:rPr>
              <a:t> </a:t>
            </a:r>
          </a:p>
          <a:p>
            <a:r>
              <a:rPr lang="en-US" sz="2200" dirty="0">
                <a:latin typeface="Calibri" panose="020F0502020204030204" pitchFamily="34" charset="0"/>
                <a:cs typeface="Calibri" panose="020F0502020204030204" pitchFamily="34" charset="0"/>
              </a:rPr>
              <a:t>“This declaration, though not a call to celebration, serves two purposes.  The first of these purposes is to encourage his audience; to lighten the heavy load that has spent four years on their shoulders.  The second purpose is to advance his address past the war, and attempt to discuss the new necessary topic of Reconstruction.  It is likely that those attending Lincoln’s second inaugural address during the Civil War would expect to hear more about the war than anything else.  Lincoln, however, saw that the war was coming to a close and knew that it was much more imperative to set forth expectations for reuniting the war-torn nation</a:t>
            </a:r>
            <a:r>
              <a:rPr lang="en-US" sz="2200" dirty="0" smtClean="0">
                <a:latin typeface="Calibri" panose="020F0502020204030204" pitchFamily="34" charset="0"/>
                <a:cs typeface="Calibri" panose="020F0502020204030204" pitchFamily="34" charset="0"/>
              </a:rPr>
              <a:t>.”</a:t>
            </a:r>
            <a:endParaRPr lang="en-US" sz="2200" dirty="0">
              <a:latin typeface="Calibri" panose="020F0502020204030204" pitchFamily="34" charset="0"/>
              <a:cs typeface="Calibri" panose="020F0502020204030204" pitchFamily="34" charset="0"/>
            </a:endParaRP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Analysis</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167740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600200" y="1676400"/>
            <a:ext cx="59436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incorporate a unique and sophisticated prose style</a:t>
            </a:r>
          </a:p>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use a challenging vocabulary</a:t>
            </a:r>
          </a:p>
          <a:p>
            <a:pPr marL="914400" lvl="1" indent="-457200">
              <a:buFont typeface="Arial" pitchFamily="34" charset="0"/>
              <a:buChar char="•"/>
            </a:pPr>
            <a:r>
              <a:rPr lang="en-US" sz="2800" dirty="0">
                <a:effectLst>
                  <a:outerShdw blurRad="38100" dist="38100" dir="2700000" algn="tl">
                    <a:srgbClr val="000000">
                      <a:alpha val="43137"/>
                    </a:srgbClr>
                  </a:outerShdw>
                </a:effectLst>
                <a:latin typeface="Calibri" pitchFamily="34" charset="0"/>
                <a:cs typeface="Calibri" pitchFamily="34" charset="0"/>
              </a:rPr>
              <a:t>e</a:t>
            </a:r>
            <a:r>
              <a:rPr lang="en-US" sz="2800" dirty="0" smtClean="0">
                <a:effectLst>
                  <a:outerShdw blurRad="38100" dist="38100" dir="2700000" algn="tl">
                    <a:srgbClr val="000000">
                      <a:alpha val="43137"/>
                    </a:srgbClr>
                  </a:outerShdw>
                </a:effectLst>
                <a:latin typeface="Calibri" pitchFamily="34" charset="0"/>
                <a:cs typeface="Calibri" pitchFamily="34" charset="0"/>
              </a:rPr>
              <a:t>ngage your reader</a:t>
            </a:r>
          </a:p>
          <a:p>
            <a:pPr marL="914400" lvl="1" indent="-457200">
              <a:buFont typeface="Arial" pitchFamily="34" charset="0"/>
              <a:buChar char="•"/>
            </a:pPr>
            <a:r>
              <a:rPr lang="en-US" sz="2800" dirty="0" smtClean="0">
                <a:effectLst>
                  <a:outerShdw blurRad="38100" dist="38100" dir="2700000" algn="tl">
                    <a:srgbClr val="000000">
                      <a:alpha val="43137"/>
                    </a:srgbClr>
                  </a:outerShdw>
                </a:effectLst>
                <a:latin typeface="Calibri" pitchFamily="34" charset="0"/>
                <a:cs typeface="Calibri" pitchFamily="34" charset="0"/>
              </a:rPr>
              <a:t>remember that you are making an argument (even in rhetorical analysis)</a:t>
            </a:r>
          </a:p>
          <a:p>
            <a:pPr marL="914400" lvl="1" indent="-457200">
              <a:buFont typeface="Arial" pitchFamily="34" charset="0"/>
              <a:buChar char="•"/>
            </a:pPr>
            <a:endParaRPr lang="en-US" sz="2800" dirty="0">
              <a:effectLst>
                <a:outerShdw blurRad="38100" dist="38100" dir="2700000" algn="tl">
                  <a:srgbClr val="000000">
                    <a:alpha val="43137"/>
                  </a:srgbClr>
                </a:outerShdw>
              </a:effectLst>
              <a:latin typeface="Calibri" pitchFamily="34" charset="0"/>
              <a:cs typeface="Calibri" pitchFamily="34" charset="0"/>
            </a:endParaRP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Style</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0705283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052">
                                            <p:txEl>
                                              <p:pRg st="3" end="3"/>
                                            </p:txEl>
                                          </p:spTgt>
                                        </p:tgtEl>
                                        <p:attrNameLst>
                                          <p:attrName>style.visibility</p:attrName>
                                        </p:attrNameLst>
                                      </p:cBhvr>
                                      <p:to>
                                        <p:strVal val="visible"/>
                                      </p:to>
                                    </p:set>
                                    <p:anim calcmode="lin" valueType="num">
                                      <p:cBhvr>
                                        <p:cTn id="28" dur="500" fill="hold"/>
                                        <p:tgtEl>
                                          <p:spTgt spid="205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05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0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98310" y="1505802"/>
            <a:ext cx="77724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a:latin typeface="Calibri" panose="020F0502020204030204" pitchFamily="34" charset="0"/>
                <a:cs typeface="Calibri" panose="020F0502020204030204" pitchFamily="34" charset="0"/>
              </a:rPr>
              <a:t>“Now at one month’s time before the end of the war that had pitted friend against friend, neighbor against neighbor, and brother against brother, Lincoln delivered his second inaugural address</a:t>
            </a:r>
            <a:r>
              <a:rPr lang="en-US" sz="2200" dirty="0" smtClean="0">
                <a:latin typeface="Calibri" panose="020F0502020204030204" pitchFamily="34" charset="0"/>
                <a:cs typeface="Calibri" panose="020F0502020204030204" pitchFamily="34" charset="0"/>
              </a:rPr>
              <a:t>.”</a:t>
            </a:r>
          </a:p>
          <a:p>
            <a:endParaRPr lang="en-US" sz="2200" dirty="0" smtClean="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“The difference between a man in Maine and a man in Georgia is little more than an accent and a tan line.  If that is the case, then why should the acceptance of all citizens, white or black, North or South, Republican or Democrat, be so difficult</a:t>
            </a:r>
            <a:r>
              <a:rPr lang="en-US" sz="2200" dirty="0" smtClean="0">
                <a:latin typeface="Calibri" panose="020F0502020204030204" pitchFamily="34" charset="0"/>
                <a:cs typeface="Calibri" panose="020F0502020204030204" pitchFamily="34" charset="0"/>
              </a:rPr>
              <a:t>?”</a:t>
            </a:r>
          </a:p>
          <a:p>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“From beginning to end, Lincoln speaks in ongoing sentences, drawing them out as though he were thinning out sheet metal or rolling out dough.”</a:t>
            </a:r>
          </a:p>
          <a:p>
            <a:endParaRPr lang="en-US" sz="2200" dirty="0" smtClean="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p:txBody>
      </p:sp>
      <p:sp>
        <p:nvSpPr>
          <p:cNvPr id="2" name="TextBox 1"/>
          <p:cNvSpPr txBox="1"/>
          <p:nvPr/>
        </p:nvSpPr>
        <p:spPr>
          <a:xfrm>
            <a:off x="685800" y="219670"/>
            <a:ext cx="77724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r"/>
            <a:r>
              <a:rPr lang="en-US" sz="6000" dirty="0" smtClean="0">
                <a:effectLst>
                  <a:outerShdw blurRad="38100" dist="38100" dir="2700000" algn="tl">
                    <a:srgbClr val="000000">
                      <a:alpha val="43137"/>
                    </a:srgbClr>
                  </a:outerShdw>
                </a:effectLst>
                <a:latin typeface="FashionVictim" pitchFamily="2" charset="0"/>
              </a:rPr>
              <a:t>Style</a:t>
            </a:r>
            <a:endParaRPr lang="en-US" sz="6000" dirty="0">
              <a:effectLst>
                <a:outerShdw blurRad="38100" dist="38100" dir="2700000" algn="tl">
                  <a:srgbClr val="000000">
                    <a:alpha val="43137"/>
                  </a:srgbClr>
                </a:outerShdw>
              </a:effectLst>
              <a:latin typeface="FashionVictim" pitchFamily="2" charset="0"/>
            </a:endParaRPr>
          </a:p>
        </p:txBody>
      </p:sp>
      <p:cxnSp>
        <p:nvCxnSpPr>
          <p:cNvPr id="4" name="Straight Connector 3"/>
          <p:cNvCxnSpPr/>
          <p:nvPr/>
        </p:nvCxnSpPr>
        <p:spPr>
          <a:xfrm>
            <a:off x="152400" y="10668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0705283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2">
                                            <p:txEl>
                                              <p:pRg st="2" end="2"/>
                                            </p:txEl>
                                          </p:spTgt>
                                        </p:tgtEl>
                                        <p:attrNameLst>
                                          <p:attrName>style.visibility</p:attrName>
                                        </p:attrNameLst>
                                      </p:cBhvr>
                                      <p:to>
                                        <p:strVal val="visible"/>
                                      </p:to>
                                    </p:set>
                                    <p:anim calcmode="lin" valueType="num">
                                      <p:cBhvr>
                                        <p:cTn id="14"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05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2">
                                            <p:txEl>
                                              <p:pRg st="4" end="4"/>
                                            </p:txEl>
                                          </p:spTgt>
                                        </p:tgtEl>
                                        <p:attrNameLst>
                                          <p:attrName>style.visibility</p:attrName>
                                        </p:attrNameLst>
                                      </p:cBhvr>
                                      <p:to>
                                        <p:strVal val="visible"/>
                                      </p:to>
                                    </p:set>
                                    <p:anim calcmode="lin" valueType="num">
                                      <p:cBhvr>
                                        <p:cTn id="21" dur="500" fill="hold"/>
                                        <p:tgtEl>
                                          <p:spTgt spid="205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343</TotalTime>
  <Words>475</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Northwest Allen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Analysis Essay – “The Lesson”</dc:title>
  <dc:creator>Workstation</dc:creator>
  <cp:lastModifiedBy>Slater, Seth</cp:lastModifiedBy>
  <cp:revision>29</cp:revision>
  <dcterms:created xsi:type="dcterms:W3CDTF">2012-01-27T12:19:02Z</dcterms:created>
  <dcterms:modified xsi:type="dcterms:W3CDTF">2015-02-27T12:23:48Z</dcterms:modified>
</cp:coreProperties>
</file>