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83" r:id="rId3"/>
    <p:sldId id="284" r:id="rId4"/>
    <p:sldId id="287" r:id="rId5"/>
    <p:sldId id="289" r:id="rId6"/>
    <p:sldId id="290" r:id="rId7"/>
    <p:sldId id="291" r:id="rId8"/>
    <p:sldId id="292" r:id="rId9"/>
    <p:sldId id="293" r:id="rId10"/>
    <p:sldId id="280" r:id="rId11"/>
    <p:sldId id="288" r:id="rId12"/>
    <p:sldId id="281" r:id="rId13"/>
    <p:sldId id="282" r:id="rId14"/>
    <p:sldId id="285" r:id="rId15"/>
    <p:sldId id="286" r:id="rId16"/>
    <p:sldId id="257" r:id="rId17"/>
    <p:sldId id="258" r:id="rId18"/>
    <p:sldId id="260" r:id="rId19"/>
    <p:sldId id="261" r:id="rId20"/>
    <p:sldId id="259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775E4B-27AB-4094-B23E-F1C2B92EC6A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22703-3EF4-4DAA-943F-3AF51C3C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9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0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F77F8-FFBF-42B0-BE6B-749640C388E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4D63-B109-4833-B998-DC783597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omenshistory.about.com/library/etext/bl_cf_ee_007a.htm" TargetMode="External"/><Relationship Id="rId7" Type="http://schemas.openxmlformats.org/officeDocument/2006/relationships/hyperlink" Target="http://www.amazon.com/exec/obidos/tg/detail/-/B000A80BTW/thecostumersmani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hyperlink" Target="http://womenshistory.about.com/library/etext/bl_cf_ee_001b.htm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hyperlink" Target="http://womenshistory.about.com/library/etext/bl_cf_ee_000b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Medieval Life: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73" y="1690688"/>
            <a:ext cx="3648544" cy="5023911"/>
          </a:xfrm>
        </p:spPr>
      </p:pic>
    </p:spTree>
    <p:extLst>
      <p:ext uri="{BB962C8B-B14F-4D97-AF65-F5344CB8AC3E}">
        <p14:creationId xmlns:p14="http://schemas.microsoft.com/office/powerpoint/2010/main" val="330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vs Dark Ages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1" y="1969785"/>
            <a:ext cx="4952770" cy="370979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30" y="1996415"/>
            <a:ext cx="5283894" cy="3516191"/>
          </a:xfrm>
        </p:spPr>
      </p:pic>
    </p:spTree>
    <p:extLst>
      <p:ext uri="{BB962C8B-B14F-4D97-AF65-F5344CB8AC3E}">
        <p14:creationId xmlns:p14="http://schemas.microsoft.com/office/powerpoint/2010/main" val="37983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vs Dark 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5" y="1994802"/>
            <a:ext cx="5068386" cy="379639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91" y="2191379"/>
            <a:ext cx="5809712" cy="3620842"/>
          </a:xfrm>
        </p:spPr>
      </p:pic>
    </p:spTree>
    <p:extLst>
      <p:ext uri="{BB962C8B-B14F-4D97-AF65-F5344CB8AC3E}">
        <p14:creationId xmlns:p14="http://schemas.microsoft.com/office/powerpoint/2010/main" val="176231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vs Dark Ages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1" y="1997357"/>
            <a:ext cx="5561073" cy="37208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52" y="1967592"/>
            <a:ext cx="5181600" cy="4118918"/>
          </a:xfrm>
        </p:spPr>
      </p:pic>
    </p:spTree>
    <p:extLst>
      <p:ext uri="{BB962C8B-B14F-4D97-AF65-F5344CB8AC3E}">
        <p14:creationId xmlns:p14="http://schemas.microsoft.com/office/powerpoint/2010/main" val="1587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vs Dark Ages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8" y="1761231"/>
            <a:ext cx="4351338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34" y="1975768"/>
            <a:ext cx="6395069" cy="4258873"/>
          </a:xfrm>
        </p:spPr>
      </p:pic>
    </p:spTree>
    <p:extLst>
      <p:ext uri="{BB962C8B-B14F-4D97-AF65-F5344CB8AC3E}">
        <p14:creationId xmlns:p14="http://schemas.microsoft.com/office/powerpoint/2010/main" val="4838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vs. Dark 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4" y="1812747"/>
            <a:ext cx="4198659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9" y="2435704"/>
            <a:ext cx="4664700" cy="3851587"/>
          </a:xfrm>
        </p:spPr>
      </p:pic>
    </p:spTree>
    <p:extLst>
      <p:ext uri="{BB962C8B-B14F-4D97-AF65-F5344CB8AC3E}">
        <p14:creationId xmlns:p14="http://schemas.microsoft.com/office/powerpoint/2010/main" val="5948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vs Dark 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8" y="1774859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20" y="1851383"/>
            <a:ext cx="3732735" cy="4351338"/>
          </a:xfrm>
        </p:spPr>
      </p:pic>
    </p:spTree>
    <p:extLst>
      <p:ext uri="{BB962C8B-B14F-4D97-AF65-F5344CB8AC3E}">
        <p14:creationId xmlns:p14="http://schemas.microsoft.com/office/powerpoint/2010/main" val="23708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1449R40W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 woman of the time of Joh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2713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lick here for a larger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3256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northernki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lick here for a larger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4" y="0"/>
            <a:ext cx="1982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mldacosta02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68688"/>
            <a:ext cx="36576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mldacosta12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4" y="3505200"/>
            <a:ext cx="29606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Medieval Names: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Male Names: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Percival	Baldwin	William	Phillipe	Harold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Tom	Bertrand	Charles	Arthur	Henri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Roderick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Arnoul</a:t>
            </a:r>
            <a:r>
              <a:rPr lang="en-US" altLang="en-US" dirty="0" smtClean="0">
                <a:latin typeface="Times New Roman" panose="02020603050405020304" pitchFamily="18" charset="0"/>
              </a:rPr>
              <a:t>	Leopold	Roland	Roger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Merton	Michael	George	Francis	Will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Wildred</a:t>
            </a:r>
            <a:r>
              <a:rPr lang="en-US" altLang="en-US" dirty="0" smtClean="0">
                <a:latin typeface="Times New Roman" panose="02020603050405020304" pitchFamily="18" charset="0"/>
              </a:rPr>
              <a:t>	Leo	Alan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Gerbert</a:t>
            </a:r>
            <a:r>
              <a:rPr lang="en-US" altLang="en-US" dirty="0" smtClean="0">
                <a:latin typeface="Times New Roman" panose="02020603050405020304" pitchFamily="18" charset="0"/>
              </a:rPr>
              <a:t>	John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Bartholomew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Gregorgy</a:t>
            </a:r>
            <a:r>
              <a:rPr lang="en-US" altLang="en-US" dirty="0" smtClean="0">
                <a:latin typeface="Times New Roman" panose="02020603050405020304" pitchFamily="18" charset="0"/>
              </a:rPr>
              <a:t>	Robert 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Odo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Raymond     Richard  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 Lorenzo	 Rollo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Abelard	Oswald	Edward	Clovis	Hugh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Culbert</a:t>
            </a:r>
            <a:r>
              <a:rPr lang="en-US" altLang="en-US" dirty="0" smtClean="0">
                <a:latin typeface="Times New Roman" panose="02020603050405020304" pitchFamily="18" charset="0"/>
              </a:rPr>
              <a:t>	Geoffrey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Lothaire</a:t>
            </a:r>
            <a:r>
              <a:rPr lang="en-US" altLang="en-US" dirty="0" smtClean="0">
                <a:latin typeface="Times New Roman" panose="02020603050405020304" pitchFamily="18" charset="0"/>
              </a:rPr>
              <a:t>	Merlin	Villard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Jack	Peter	Guido	Otto	Omar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Female Names: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900" dirty="0" smtClean="0">
                <a:latin typeface="Times New Roman" panose="02020603050405020304" pitchFamily="18" charset="0"/>
              </a:rPr>
              <a:t>Elizabeth            Maud         </a:t>
            </a:r>
            <a:r>
              <a:rPr lang="en-US" altLang="en-US" sz="2900" dirty="0" err="1" smtClean="0">
                <a:latin typeface="Times New Roman" panose="02020603050405020304" pitchFamily="18" charset="0"/>
              </a:rPr>
              <a:t>Ardeth</a:t>
            </a:r>
            <a:r>
              <a:rPr lang="en-US" altLang="en-US" sz="2900" dirty="0" smtClean="0">
                <a:latin typeface="Times New Roman" panose="02020603050405020304" pitchFamily="18" charset="0"/>
              </a:rPr>
              <a:t>         Kathrine	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900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900" dirty="0" smtClean="0">
                <a:latin typeface="Times New Roman" panose="02020603050405020304" pitchFamily="18" charset="0"/>
              </a:rPr>
              <a:t>Mary             Tilly        Gwen 	 Anne	  Adele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900" dirty="0" smtClean="0">
                <a:latin typeface="Times New Roman" panose="02020603050405020304" pitchFamily="18" charset="0"/>
              </a:rPr>
              <a:t>       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900" dirty="0" smtClean="0">
                <a:latin typeface="Times New Roman" panose="02020603050405020304" pitchFamily="18" charset="0"/>
              </a:rPr>
              <a:t>Margaret        Miriam    Roslyn        Bertha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900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900" dirty="0" smtClean="0">
                <a:latin typeface="Times New Roman" panose="02020603050405020304" pitchFamily="18" charset="0"/>
              </a:rPr>
              <a:t>Marian	</a:t>
            </a:r>
            <a:r>
              <a:rPr lang="en-US" altLang="en-US" sz="2900" dirty="0" err="1" smtClean="0">
                <a:latin typeface="Times New Roman" panose="02020603050405020304" pitchFamily="18" charset="0"/>
              </a:rPr>
              <a:t>Isolte</a:t>
            </a:r>
            <a:r>
              <a:rPr lang="en-US" altLang="en-US" sz="2900" dirty="0">
                <a:latin typeface="Times New Roman" panose="02020603050405020304" pitchFamily="18" charset="0"/>
              </a:rPr>
              <a:t> </a:t>
            </a:r>
            <a:r>
              <a:rPr lang="en-US" altLang="en-US" sz="2900" dirty="0" smtClean="0">
                <a:latin typeface="Times New Roman" panose="02020603050405020304" pitchFamily="18" charset="0"/>
              </a:rPr>
              <a:t>    Matilda	Yolande	  Emma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900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900" dirty="0" err="1" smtClean="0">
                <a:latin typeface="Times New Roman" panose="02020603050405020304" pitchFamily="18" charset="0"/>
              </a:rPr>
              <a:t>Ethelfled</a:t>
            </a:r>
            <a:r>
              <a:rPr lang="en-US" altLang="en-US" sz="2900" dirty="0" smtClean="0">
                <a:latin typeface="Times New Roman" panose="02020603050405020304" pitchFamily="18" charset="0"/>
              </a:rPr>
              <a:t>     Ethel	    Ruth    Martha		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900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900" dirty="0" smtClean="0">
                <a:latin typeface="Times New Roman" panose="02020603050405020304" pitchFamily="18" charset="0"/>
              </a:rPr>
              <a:t>Agnes	Ellen</a:t>
            </a:r>
            <a:r>
              <a:rPr lang="en-US" altLang="en-US" sz="2900" dirty="0">
                <a:latin typeface="Times New Roman" panose="02020603050405020304" pitchFamily="18" charset="0"/>
              </a:rPr>
              <a:t> </a:t>
            </a:r>
            <a:r>
              <a:rPr lang="en-US" altLang="en-US" sz="29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2900" dirty="0" err="1" smtClean="0">
                <a:latin typeface="Times New Roman" panose="02020603050405020304" pitchFamily="18" charset="0"/>
              </a:rPr>
              <a:t>Waldrada</a:t>
            </a:r>
            <a:r>
              <a:rPr lang="en-US" altLang="en-US" sz="2900" dirty="0">
                <a:latin typeface="Times New Roman" panose="02020603050405020304" pitchFamily="18" charset="0"/>
              </a:rPr>
              <a:t> </a:t>
            </a:r>
            <a:r>
              <a:rPr lang="en-US" altLang="en-US" sz="2900" dirty="0" smtClean="0">
                <a:latin typeface="Times New Roman" panose="02020603050405020304" pitchFamily="18" charset="0"/>
              </a:rPr>
              <a:t>   Clare  </a:t>
            </a:r>
            <a:r>
              <a:rPr lang="en-US" altLang="en-US" sz="2900" dirty="0" err="1" smtClean="0">
                <a:latin typeface="Times New Roman" panose="02020603050405020304" pitchFamily="18" charset="0"/>
              </a:rPr>
              <a:t>Aliena</a:t>
            </a:r>
            <a:r>
              <a:rPr lang="en-US" altLang="en-US" sz="2900" dirty="0">
                <a:latin typeface="Times New Roman" panose="02020603050405020304" pitchFamily="18" charset="0"/>
              </a:rPr>
              <a:t> </a:t>
            </a:r>
            <a:r>
              <a:rPr lang="en-US" altLang="en-US" sz="2900" dirty="0" smtClean="0">
                <a:latin typeface="Times New Roman" panose="02020603050405020304" pitchFamily="18" charset="0"/>
              </a:rPr>
              <a:t>    </a:t>
            </a:r>
            <a:r>
              <a:rPr lang="en-US" altLang="en-US" sz="2900" dirty="0" err="1" smtClean="0">
                <a:latin typeface="Times New Roman" panose="02020603050405020304" pitchFamily="18" charset="0"/>
              </a:rPr>
              <a:t>Theutberga</a:t>
            </a:r>
            <a:endParaRPr lang="en-US" altLang="en-US" sz="29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294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0" y="0"/>
          <a:ext cx="9144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 Photo" r:id="rId3" imgW="5210902" imgH="1552792" progId="MSPhotoEd.3">
                  <p:embed/>
                </p:oleObj>
              </mc:Choice>
              <mc:Fallback>
                <p:oleObj name="Photo Editor Photo" r:id="rId3" imgW="5210902" imgH="155279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0" y="2286000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-In the beginning of the middle ages, people didn’t have a huge need for surnames, or last names.  However, as towns grew officials forced people to add a last name for taxation purposes.  It was common to use someone’s hometown as a last name, their father’s first name, or a physical characteristic.  How do you think the following men earned their last names?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Percival Miller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	2. Alex de Hanover	3. Martin Short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-Females simply referred to themselves as the wife of their husband as it was not necessary for them to have a last name because they did not pay taxes.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Ex. Julie, wife of Alex de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Hanover  or                                       Julie, daughter of Alex de Hanover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24000" y="1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Lesson #2: 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Fuedalism &amp; ME Names</a:t>
            </a:r>
          </a:p>
        </p:txBody>
      </p:sp>
    </p:spTree>
    <p:extLst>
      <p:ext uri="{BB962C8B-B14F-4D97-AF65-F5344CB8AC3E}">
        <p14:creationId xmlns:p14="http://schemas.microsoft.com/office/powerpoint/2010/main" val="42455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24000" y="0"/>
          <a:ext cx="914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hoto Editor Photo" r:id="rId3" imgW="5210902" imgH="1552792" progId="MSPhotoEd.3">
                  <p:embed/>
                </p:oleObj>
              </mc:Choice>
              <mc:Fallback>
                <p:oleObj name="Photo Editor Photo" r:id="rId3" imgW="5210902" imgH="155279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1905001"/>
            <a:ext cx="9144000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Here is a list of a few of the occupations held by medieval men: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Gamekeeper		Miller			Plowman	Mason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Baker			Woodcutter (Cutter)	Singer		Butcher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Marshal		Stonemaker		Watchman	Clerk/Clark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King			Cobbler (Shoe Maker) 	Wheelright	Cartwright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Monk			 Parker (Kept Lord’s Park Up) 		Walker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Bowman		Carpenter		Fisher		Smith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Hunter			Knight		Cook	Yeoman	Page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Squire			 Cooper (Barrel maker)	Turner		Weaver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</a:rPr>
              <a:t>Shields (Shield maker)	Armour (Took care of)	Queen		Garrison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524000" y="1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Lesson #2: 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Fuedalism &amp; ME Names</a:t>
            </a:r>
          </a:p>
        </p:txBody>
      </p:sp>
    </p:spTree>
    <p:extLst>
      <p:ext uri="{BB962C8B-B14F-4D97-AF65-F5344CB8AC3E}">
        <p14:creationId xmlns:p14="http://schemas.microsoft.com/office/powerpoint/2010/main" val="18011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Europe around 400 AD (Roman Empire)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1587061"/>
            <a:ext cx="7514895" cy="4855779"/>
          </a:xfrm>
        </p:spPr>
      </p:pic>
    </p:spTree>
    <p:extLst>
      <p:ext uri="{BB962C8B-B14F-4D97-AF65-F5344CB8AC3E}">
        <p14:creationId xmlns:p14="http://schemas.microsoft.com/office/powerpoint/2010/main" val="38571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1.JOBS    2</a:t>
            </a:r>
            <a:r>
              <a:rPr 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SON </a:t>
            </a: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OF…  3. NAME </a:t>
            </a:r>
            <a:r>
              <a:rPr 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 HOME </a:t>
            </a: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TOWN    4. HOW </a:t>
            </a:r>
            <a:r>
              <a:rPr lang="en-US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YOU LOOKED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1124"/>
          </a:xfrm>
        </p:spPr>
        <p:txBody>
          <a:bodyPr/>
          <a:lstStyle/>
          <a:p>
            <a:pPr algn="ctr"/>
            <a:r>
              <a:rPr lang="en-US" dirty="0" smtClean="0"/>
              <a:t>Jobs: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Gamekeeper	Miller	Plowman   Mason	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Baker     Woodcutter (Cutter)	    Singer	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Butcher 	Marshal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   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Stonemaker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  Watchman	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Clerk/Clark	King Cobbler (Shoe Maker) 	</a:t>
            </a:r>
          </a:p>
          <a:p>
            <a:pPr marL="0" indent="0"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Wheelright</a:t>
            </a:r>
            <a:r>
              <a:rPr lang="en-US" altLang="en-US" dirty="0" smtClean="0">
                <a:latin typeface="Times New Roman" panose="02020603050405020304" pitchFamily="18" charset="0"/>
              </a:rPr>
              <a:t>	Cartwright	Monk 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Parker (Kept Lord’s Park Up)     Walker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Bowman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  Carpenter	Fisher	Smith	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Hunter	Knight     Cook	Page	Squire	 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Cooper (Barrel maker)      Turner	Weaver	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Shields (Shield maker)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  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Armour</a:t>
            </a:r>
            <a:r>
              <a:rPr lang="en-US" altLang="en-US" dirty="0" smtClean="0">
                <a:latin typeface="Times New Roman" panose="02020603050405020304" pitchFamily="18" charset="0"/>
              </a:rPr>
              <a:t> (Took care of) 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Queen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</a:rPr>
              <a:t>First </a:t>
            </a:r>
            <a:r>
              <a:rPr lang="en-US" altLang="en-US" dirty="0">
                <a:latin typeface="Times New Roman" panose="02020603050405020304" pitchFamily="18" charset="0"/>
              </a:rPr>
              <a:t>Name:</a:t>
            </a:r>
          </a:p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Percival	Baldwin	William	Phillipe	Harold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Tom	Bertrand	Charles	Arthur	Henri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Roderick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Arnoul</a:t>
            </a:r>
            <a:r>
              <a:rPr lang="en-US" altLang="en-US" dirty="0" smtClean="0">
                <a:latin typeface="Times New Roman" panose="02020603050405020304" pitchFamily="18" charset="0"/>
              </a:rPr>
              <a:t>	Leopold	Roland	Roger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Merton	Michael	George	Francis	Will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Wildred</a:t>
            </a:r>
            <a:r>
              <a:rPr lang="en-US" altLang="en-US" dirty="0" smtClean="0">
                <a:latin typeface="Times New Roman" panose="02020603050405020304" pitchFamily="18" charset="0"/>
              </a:rPr>
              <a:t>	  Leo	Alan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Gerbert</a:t>
            </a:r>
            <a:r>
              <a:rPr lang="en-US" altLang="en-US" dirty="0" smtClean="0">
                <a:latin typeface="Times New Roman" panose="02020603050405020304" pitchFamily="18" charset="0"/>
              </a:rPr>
              <a:t>	John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Bartholomew 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Gregorgy</a:t>
            </a:r>
            <a:r>
              <a:rPr lang="en-US" altLang="en-US" dirty="0" smtClean="0">
                <a:latin typeface="Times New Roman" panose="02020603050405020304" pitchFamily="18" charset="0"/>
              </a:rPr>
              <a:t>	Robert 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Odo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Abelard	Oswald	Edward	Clovis	Hugh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Culbert</a:t>
            </a:r>
            <a:r>
              <a:rPr lang="en-US" altLang="en-US" dirty="0" smtClean="0">
                <a:latin typeface="Times New Roman" panose="02020603050405020304" pitchFamily="18" charset="0"/>
              </a:rPr>
              <a:t>	Geoffrey	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Lothaire</a:t>
            </a:r>
            <a:r>
              <a:rPr lang="en-US" altLang="en-US" dirty="0" smtClean="0">
                <a:latin typeface="Times New Roman" panose="02020603050405020304" pitchFamily="18" charset="0"/>
              </a:rPr>
              <a:t>	Merlin	Villard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Jack	Peter	Guido	Otto	Omar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Medieval (Gothic) Architecture</a:t>
            </a:r>
            <a:endParaRPr lang="en-US" dirty="0"/>
          </a:p>
        </p:txBody>
      </p:sp>
      <p:pic>
        <p:nvPicPr>
          <p:cNvPr id="10" name="Content Placeholder 9" descr="Stained-Glass-Wind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19200"/>
            <a:ext cx="7467600" cy="4959732"/>
          </a:xfrm>
        </p:spPr>
      </p:pic>
    </p:spTree>
    <p:extLst>
      <p:ext uri="{BB962C8B-B14F-4D97-AF65-F5344CB8AC3E}">
        <p14:creationId xmlns:p14="http://schemas.microsoft.com/office/powerpoint/2010/main" val="40968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Architecture</a:t>
            </a:r>
            <a:endParaRPr lang="en-US" dirty="0"/>
          </a:p>
        </p:txBody>
      </p:sp>
      <p:pic>
        <p:nvPicPr>
          <p:cNvPr id="7" name="Content Placeholder 6" descr="sg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143001"/>
            <a:ext cx="3962400" cy="5481321"/>
          </a:xfrm>
        </p:spPr>
      </p:pic>
      <p:pic>
        <p:nvPicPr>
          <p:cNvPr id="8" name="Content Placeholder 7" descr="sg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219200"/>
            <a:ext cx="4648200" cy="3657600"/>
          </a:xfrm>
        </p:spPr>
      </p:pic>
    </p:spTree>
    <p:extLst>
      <p:ext uri="{BB962C8B-B14F-4D97-AF65-F5344CB8AC3E}">
        <p14:creationId xmlns:p14="http://schemas.microsoft.com/office/powerpoint/2010/main" val="18513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Gothic Architecture</a:t>
            </a:r>
            <a:endParaRPr lang="en-US" dirty="0"/>
          </a:p>
        </p:txBody>
      </p:sp>
      <p:pic>
        <p:nvPicPr>
          <p:cNvPr id="5" name="Content Placeholder 4" descr="sg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066800"/>
            <a:ext cx="4555671" cy="4724400"/>
          </a:xfrm>
        </p:spPr>
      </p:pic>
      <p:pic>
        <p:nvPicPr>
          <p:cNvPr id="6" name="Content Placeholder 5" descr="sg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8400" y="1295400"/>
            <a:ext cx="4229100" cy="4343400"/>
          </a:xfrm>
        </p:spPr>
      </p:pic>
    </p:spTree>
    <p:extLst>
      <p:ext uri="{BB962C8B-B14F-4D97-AF65-F5344CB8AC3E}">
        <p14:creationId xmlns:p14="http://schemas.microsoft.com/office/powerpoint/2010/main" val="3099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Architecture</a:t>
            </a:r>
            <a:endParaRPr lang="en-US" dirty="0"/>
          </a:p>
        </p:txBody>
      </p:sp>
      <p:pic>
        <p:nvPicPr>
          <p:cNvPr id="7" name="Content Placeholder 6" descr="s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4490" y="1600201"/>
            <a:ext cx="6963020" cy="4525963"/>
          </a:xfrm>
        </p:spPr>
      </p:pic>
    </p:spTree>
    <p:extLst>
      <p:ext uri="{BB962C8B-B14F-4D97-AF65-F5344CB8AC3E}">
        <p14:creationId xmlns:p14="http://schemas.microsoft.com/office/powerpoint/2010/main" val="35449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Notre Dame Cathedral (Paris)</a:t>
            </a:r>
            <a:endParaRPr lang="en-US" dirty="0"/>
          </a:p>
        </p:txBody>
      </p:sp>
      <p:pic>
        <p:nvPicPr>
          <p:cNvPr id="6" name="Content Placeholder 5" descr="n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81071"/>
            <a:ext cx="8153400" cy="4645094"/>
          </a:xfrm>
        </p:spPr>
      </p:pic>
    </p:spTree>
    <p:extLst>
      <p:ext uri="{BB962C8B-B14F-4D97-AF65-F5344CB8AC3E}">
        <p14:creationId xmlns:p14="http://schemas.microsoft.com/office/powerpoint/2010/main" val="33261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Notre Dame</a:t>
            </a:r>
            <a:endParaRPr lang="en-US" dirty="0"/>
          </a:p>
        </p:txBody>
      </p:sp>
      <p:pic>
        <p:nvPicPr>
          <p:cNvPr id="7" name="Content Placeholder 6" descr="nd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143000"/>
            <a:ext cx="4038600" cy="4876800"/>
          </a:xfrm>
        </p:spPr>
      </p:pic>
      <p:pic>
        <p:nvPicPr>
          <p:cNvPr id="8" name="Content Placeholder 7" descr="nd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143001"/>
            <a:ext cx="4267200" cy="4876799"/>
          </a:xfrm>
        </p:spPr>
      </p:pic>
    </p:spTree>
    <p:extLst>
      <p:ext uri="{BB962C8B-B14F-4D97-AF65-F5344CB8AC3E}">
        <p14:creationId xmlns:p14="http://schemas.microsoft.com/office/powerpoint/2010/main" val="11381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Notre Dame</a:t>
            </a:r>
            <a:endParaRPr lang="en-US" dirty="0"/>
          </a:p>
        </p:txBody>
      </p:sp>
      <p:pic>
        <p:nvPicPr>
          <p:cNvPr id="5" name="Content Placeholder 4" descr="nd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1" y="1371600"/>
            <a:ext cx="4362485" cy="3581400"/>
          </a:xfrm>
        </p:spPr>
      </p:pic>
      <p:pic>
        <p:nvPicPr>
          <p:cNvPr id="6" name="Content Placeholder 5" descr="nd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752600"/>
            <a:ext cx="4368800" cy="3276600"/>
          </a:xfrm>
        </p:spPr>
      </p:pic>
    </p:spTree>
    <p:extLst>
      <p:ext uri="{BB962C8B-B14F-4D97-AF65-F5344CB8AC3E}">
        <p14:creationId xmlns:p14="http://schemas.microsoft.com/office/powerpoint/2010/main" val="16759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Notre Dame</a:t>
            </a:r>
            <a:endParaRPr lang="en-US" dirty="0"/>
          </a:p>
        </p:txBody>
      </p:sp>
      <p:pic>
        <p:nvPicPr>
          <p:cNvPr id="5" name="Content Placeholder 4" descr="nd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1" y="1371600"/>
            <a:ext cx="4362485" cy="3581400"/>
          </a:xfrm>
        </p:spPr>
      </p:pic>
      <p:pic>
        <p:nvPicPr>
          <p:cNvPr id="6" name="Content Placeholder 5" descr="nd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752600"/>
            <a:ext cx="4368800" cy="3276600"/>
          </a:xfrm>
        </p:spPr>
      </p:pic>
    </p:spTree>
    <p:extLst>
      <p:ext uri="{BB962C8B-B14F-4D97-AF65-F5344CB8AC3E}">
        <p14:creationId xmlns:p14="http://schemas.microsoft.com/office/powerpoint/2010/main" val="28514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Gargoyles!</a:t>
            </a:r>
            <a:endParaRPr lang="en-US" dirty="0"/>
          </a:p>
        </p:txBody>
      </p:sp>
      <p:pic>
        <p:nvPicPr>
          <p:cNvPr id="6" name="Content Placeholder 5" descr="nd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76401"/>
            <a:ext cx="4038600" cy="3229261"/>
          </a:xfrm>
        </p:spPr>
      </p:pic>
      <p:pic>
        <p:nvPicPr>
          <p:cNvPr id="7" name="Content Placeholder 6" descr="garg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4600" y="1905000"/>
            <a:ext cx="3912461" cy="2971800"/>
          </a:xfrm>
        </p:spPr>
      </p:pic>
    </p:spTree>
    <p:extLst>
      <p:ext uri="{BB962C8B-B14F-4D97-AF65-F5344CB8AC3E}">
        <p14:creationId xmlns:p14="http://schemas.microsoft.com/office/powerpoint/2010/main" val="24390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Europe around 500 (The Dark Ages)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52" y="1603576"/>
            <a:ext cx="6379779" cy="4351338"/>
          </a:xfrm>
        </p:spPr>
      </p:pic>
    </p:spTree>
    <p:extLst>
      <p:ext uri="{BB962C8B-B14F-4D97-AF65-F5344CB8AC3E}">
        <p14:creationId xmlns:p14="http://schemas.microsoft.com/office/powerpoint/2010/main" val="24222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Gargoyles!</a:t>
            </a:r>
            <a:endParaRPr lang="en-US" dirty="0"/>
          </a:p>
        </p:txBody>
      </p:sp>
      <p:pic>
        <p:nvPicPr>
          <p:cNvPr id="5" name="Content Placeholder 4" descr="gar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71713" y="1720056"/>
            <a:ext cx="3457575" cy="4286250"/>
          </a:xfrm>
        </p:spPr>
      </p:pic>
      <p:pic>
        <p:nvPicPr>
          <p:cNvPr id="6" name="Content Placeholder 5" descr="garg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057400"/>
            <a:ext cx="4038600" cy="3810000"/>
          </a:xfrm>
        </p:spPr>
      </p:pic>
    </p:spTree>
    <p:extLst>
      <p:ext uri="{BB962C8B-B14F-4D97-AF65-F5344CB8AC3E}">
        <p14:creationId xmlns:p14="http://schemas.microsoft.com/office/powerpoint/2010/main" val="3802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Gargoyles</a:t>
            </a:r>
            <a:endParaRPr lang="en-US" dirty="0"/>
          </a:p>
        </p:txBody>
      </p:sp>
      <p:pic>
        <p:nvPicPr>
          <p:cNvPr id="5" name="Content Placeholder 4" descr="gar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03264" y="1600201"/>
            <a:ext cx="3394472" cy="4525963"/>
          </a:xfrm>
        </p:spPr>
      </p:pic>
      <p:pic>
        <p:nvPicPr>
          <p:cNvPr id="6" name="Content Placeholder 5" descr="garg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1676400"/>
            <a:ext cx="4637573" cy="3657600"/>
          </a:xfrm>
        </p:spPr>
      </p:pic>
    </p:spTree>
    <p:extLst>
      <p:ext uri="{BB962C8B-B14F-4D97-AF65-F5344CB8AC3E}">
        <p14:creationId xmlns:p14="http://schemas.microsoft.com/office/powerpoint/2010/main" val="22154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Heraldry</a:t>
            </a:r>
            <a:endParaRPr lang="en-US" dirty="0"/>
          </a:p>
        </p:txBody>
      </p:sp>
      <p:pic>
        <p:nvPicPr>
          <p:cNvPr id="5" name="Content Placeholder 4" descr="herald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4191000" cy="4191000"/>
          </a:xfrm>
        </p:spPr>
      </p:pic>
      <p:pic>
        <p:nvPicPr>
          <p:cNvPr id="6" name="Content Placeholder 5" descr="heraldry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9100" y="1524000"/>
            <a:ext cx="3981700" cy="4746187"/>
          </a:xfrm>
        </p:spPr>
      </p:pic>
    </p:spTree>
    <p:extLst>
      <p:ext uri="{BB962C8B-B14F-4D97-AF65-F5344CB8AC3E}">
        <p14:creationId xmlns:p14="http://schemas.microsoft.com/office/powerpoint/2010/main" val="34723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Heraldry</a:t>
            </a:r>
            <a:endParaRPr lang="en-US" dirty="0"/>
          </a:p>
        </p:txBody>
      </p:sp>
      <p:pic>
        <p:nvPicPr>
          <p:cNvPr id="5" name="Content Placeholder 4" descr="heraldry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1" y="1447800"/>
            <a:ext cx="4029200" cy="4685431"/>
          </a:xfrm>
        </p:spPr>
      </p:pic>
      <p:pic>
        <p:nvPicPr>
          <p:cNvPr id="6" name="Content Placeholder 5" descr="heraldry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77000" y="1295400"/>
            <a:ext cx="3657600" cy="5261468"/>
          </a:xfrm>
        </p:spPr>
      </p:pic>
    </p:spTree>
    <p:extLst>
      <p:ext uri="{BB962C8B-B14F-4D97-AF65-F5344CB8AC3E}">
        <p14:creationId xmlns:p14="http://schemas.microsoft.com/office/powerpoint/2010/main" val="1391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After the Fall of Rome, Europe was scary!!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6" y="1839253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31" y="1847435"/>
            <a:ext cx="5566731" cy="3587449"/>
          </a:xfrm>
        </p:spPr>
      </p:pic>
    </p:spTree>
    <p:extLst>
      <p:ext uri="{BB962C8B-B14F-4D97-AF65-F5344CB8AC3E}">
        <p14:creationId xmlns:p14="http://schemas.microsoft.com/office/powerpoint/2010/main" val="38243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Europe was a Dangerous Place!!!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Slavs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5" y="2665504"/>
            <a:ext cx="4771299" cy="348304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Germanic Tribes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67" y="2681807"/>
            <a:ext cx="5325488" cy="3499057"/>
          </a:xfrm>
        </p:spPr>
      </p:pic>
    </p:spTree>
    <p:extLst>
      <p:ext uri="{BB962C8B-B14F-4D97-AF65-F5344CB8AC3E}">
        <p14:creationId xmlns:p14="http://schemas.microsoft.com/office/powerpoint/2010/main" val="270772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Europe was a Dangerous Place!!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" y="2524919"/>
            <a:ext cx="5080000" cy="36449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Saxons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54" y="2726804"/>
            <a:ext cx="4820170" cy="3381313"/>
          </a:xfrm>
        </p:spPr>
      </p:pic>
    </p:spTree>
    <p:extLst>
      <p:ext uri="{BB962C8B-B14F-4D97-AF65-F5344CB8AC3E}">
        <p14:creationId xmlns:p14="http://schemas.microsoft.com/office/powerpoint/2010/main" val="408159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VIKINGS!!!!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9" y="1591305"/>
            <a:ext cx="3888170" cy="49429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7" y="1658144"/>
            <a:ext cx="6288635" cy="3691622"/>
          </a:xfrm>
        </p:spPr>
      </p:pic>
    </p:spTree>
    <p:extLst>
      <p:ext uri="{BB962C8B-B14F-4D97-AF65-F5344CB8AC3E}">
        <p14:creationId xmlns:p14="http://schemas.microsoft.com/office/powerpoint/2010/main" val="205812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Vikings!!!!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9" y="1963601"/>
            <a:ext cx="5937946" cy="355432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84" y="1952597"/>
            <a:ext cx="5199801" cy="3460231"/>
          </a:xfrm>
        </p:spPr>
      </p:pic>
    </p:spTree>
    <p:extLst>
      <p:ext uri="{BB962C8B-B14F-4D97-AF65-F5344CB8AC3E}">
        <p14:creationId xmlns:p14="http://schemas.microsoft.com/office/powerpoint/2010/main" val="391618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Vikings!!!!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66" y="1901852"/>
            <a:ext cx="6589986" cy="4530615"/>
          </a:xfrm>
        </p:spPr>
      </p:pic>
    </p:spTree>
    <p:extLst>
      <p:ext uri="{BB962C8B-B14F-4D97-AF65-F5344CB8AC3E}">
        <p14:creationId xmlns:p14="http://schemas.microsoft.com/office/powerpoint/2010/main" val="308069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247</Words>
  <Application>Microsoft Office PowerPoint</Application>
  <PresentationFormat>Custom</PresentationFormat>
  <Paragraphs>94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Photo Editor Photo</vt:lpstr>
      <vt:lpstr>Medieval Life:</vt:lpstr>
      <vt:lpstr>Europe around 400 AD (Roman Empire)</vt:lpstr>
      <vt:lpstr>Europe around 500 (The Dark Ages)</vt:lpstr>
      <vt:lpstr>After the Fall of Rome, Europe was scary!!</vt:lpstr>
      <vt:lpstr>Europe was a Dangerous Place!!!</vt:lpstr>
      <vt:lpstr>Europe was a Dangerous Place!!</vt:lpstr>
      <vt:lpstr>VIKINGS!!!!</vt:lpstr>
      <vt:lpstr>Vikings!!!!</vt:lpstr>
      <vt:lpstr>Vikings!!!!</vt:lpstr>
      <vt:lpstr>Rome vs Dark Ages</vt:lpstr>
      <vt:lpstr>Rome vs Dark Ages</vt:lpstr>
      <vt:lpstr>Rome vs Dark Ages</vt:lpstr>
      <vt:lpstr>Rome vs Dark Ages</vt:lpstr>
      <vt:lpstr>Rome vs. Dark Ages</vt:lpstr>
      <vt:lpstr>Rome vs Dark Ages</vt:lpstr>
      <vt:lpstr>PowerPoint Presentation</vt:lpstr>
      <vt:lpstr>Medieval Names:</vt:lpstr>
      <vt:lpstr>PowerPoint Presentation</vt:lpstr>
      <vt:lpstr>PowerPoint Presentation</vt:lpstr>
      <vt:lpstr>1.JOBS    2. SON OF…  3. NAME OF HOME TOWN    4. HOW YOU LOOKED  </vt:lpstr>
      <vt:lpstr>Medieval (Gothic) Architecture</vt:lpstr>
      <vt:lpstr>Gothic Architecture</vt:lpstr>
      <vt:lpstr>Gothic Architecture</vt:lpstr>
      <vt:lpstr>Gothic Architecture</vt:lpstr>
      <vt:lpstr>Notre Dame Cathedral (Paris)</vt:lpstr>
      <vt:lpstr>Notre Dame</vt:lpstr>
      <vt:lpstr>Notre Dame</vt:lpstr>
      <vt:lpstr>Notre Dame</vt:lpstr>
      <vt:lpstr>Gargoyles!</vt:lpstr>
      <vt:lpstr>Gargoyles!</vt:lpstr>
      <vt:lpstr>Gargoyles</vt:lpstr>
      <vt:lpstr>Heraldry</vt:lpstr>
      <vt:lpstr>Heraldry</vt:lpstr>
    </vt:vector>
  </TitlesOfParts>
  <Company>Northwest Allen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Motz, Matt</dc:creator>
  <cp:lastModifiedBy>Motz, Matt</cp:lastModifiedBy>
  <cp:revision>21</cp:revision>
  <cp:lastPrinted>2016-02-06T17:20:13Z</cp:lastPrinted>
  <dcterms:created xsi:type="dcterms:W3CDTF">2016-02-04T18:34:55Z</dcterms:created>
  <dcterms:modified xsi:type="dcterms:W3CDTF">2016-02-09T19:35:29Z</dcterms:modified>
</cp:coreProperties>
</file>